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58" r:id="rId5"/>
    <p:sldId id="267" r:id="rId6"/>
    <p:sldId id="268" r:id="rId7"/>
    <p:sldId id="269" r:id="rId8"/>
    <p:sldId id="266" r:id="rId9"/>
    <p:sldId id="265" r:id="rId10"/>
    <p:sldId id="264" r:id="rId11"/>
    <p:sldId id="263" r:id="rId12"/>
    <p:sldId id="262" r:id="rId13"/>
    <p:sldId id="261" r:id="rId14"/>
    <p:sldId id="260" r:id="rId15"/>
    <p:sldId id="25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>
      <p:cViewPr varScale="1">
        <p:scale>
          <a:sx n="101" d="100"/>
          <a:sy n="101" d="100"/>
        </p:scale>
        <p:origin x="1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F0158E-0BEA-4BFF-AA61-7914394B3C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F11DA1-6698-4392-B84F-664E2A344A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92300-EA15-4B15-A783-6E65AD991BC8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5D29F-AD7A-40A3-90D1-5C7D45458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F1443-A053-47AC-962C-46D85BEC89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16929-A883-446E-B000-A06150AF9A4B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47281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14211-E28D-4196-8F23-467118673D5D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4C6E0-D6AA-4C96-836C-B12EBD6499B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38555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4C6E0-D6AA-4C96-836C-B12EBD6499B1}" type="slidenum">
              <a:rPr lang="en-NZ" smtClean="0"/>
              <a:t>15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41897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61728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D096BB-4E29-4602-97FD-B9C8EA8434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376" y="3400425"/>
            <a:ext cx="3177248" cy="15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2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61728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ED370F-807E-48DD-A4F6-7B428A65D9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454" y="3625236"/>
            <a:ext cx="3177246" cy="15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2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33153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3B910E-0FA5-46C7-BAA8-C388D2B4B7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454" y="3625236"/>
            <a:ext cx="3177246" cy="15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80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33153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520563-6446-49B0-91C2-B1EE5EA4CA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454" y="3625236"/>
            <a:ext cx="3177246" cy="15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619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33750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E95913-650F-439E-8D46-C274C4FC6B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454" y="4253886"/>
            <a:ext cx="3177246" cy="15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1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558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19300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27140-71E4-44BA-9EE2-C80B8AD127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454" y="2348886"/>
            <a:ext cx="3177246" cy="15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71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04807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95675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2D3CDB-5787-4DBF-B886-B04A2EE1F2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454" y="4196736"/>
            <a:ext cx="3177246" cy="15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61C35-F502-4AFC-BCE0-17E75CA4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0835-02B5-4CC1-BD49-B80EFA9C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SzPct val="100000"/>
              <a:buFont typeface="+mj-lt"/>
              <a:buAutoNum type="arabicPeriod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DE80A9-2E85-427F-A951-2383C697C9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076" y="5837802"/>
            <a:ext cx="1638300" cy="78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1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bullets 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61C35-F502-4AFC-BCE0-17E75CA4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0835-02B5-4CC1-BD49-B80EFA9C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05000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DE80A9-2E85-427F-A951-2383C697C9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076" y="5740368"/>
            <a:ext cx="1638300" cy="78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79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bullets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61C35-F502-4AFC-BCE0-17E75CA4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0835-02B5-4CC1-BD49-B80EFA9C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05000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DE80A9-2E85-427F-A951-2383C697C9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168" y="424884"/>
            <a:ext cx="1638300" cy="78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57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bullets v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61C35-F502-4AFC-BCE0-17E75CA4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0835-02B5-4CC1-BD49-B80EFA9C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05000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6132F-5FA8-4668-9300-14A9731058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168" y="424884"/>
            <a:ext cx="1638300" cy="78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65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plain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A755-ADDA-4D38-B98F-77D27BE23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11151"/>
            <a:ext cx="10515600" cy="6731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FE7B34-A579-4539-B361-C6B967BFAB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805" y="134327"/>
            <a:ext cx="1638300" cy="78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70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plain no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A755-ADDA-4D38-B98F-77D27BE23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11151"/>
            <a:ext cx="10515600" cy="6731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73527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9A13CA-DE6B-40A6-AA59-86571C516B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168" y="424884"/>
            <a:ext cx="1638300" cy="78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47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682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2BDAB-8C03-49FE-9EAA-8162E4BB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B3EFB5-8611-4301-81A0-65A7898C09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95327-1C22-4CDC-A9AC-3BB81D1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56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caption small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2BDAB-8C03-49FE-9EAA-8162E4BB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B3EFB5-8611-4301-81A0-65A7898C09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95327-1C22-4CDC-A9AC-3BB81D1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401E25-3513-46F0-A253-E10B0ACC37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780" y="380392"/>
            <a:ext cx="1132141" cy="53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710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8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33529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85067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750" b="1" cap="all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17">
                <a:solidFill>
                  <a:schemeClr val="tx1">
                    <a:tint val="75000"/>
                  </a:schemeClr>
                </a:solidFill>
              </a:defRPr>
            </a:lvl1pPr>
            <a:lvl2pPr marL="544237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2pPr>
            <a:lvl3pPr marL="1088473" indent="0">
              <a:buNone/>
              <a:defRPr sz="1917">
                <a:solidFill>
                  <a:schemeClr val="tx1">
                    <a:tint val="75000"/>
                  </a:schemeClr>
                </a:solidFill>
              </a:defRPr>
            </a:lvl3pPr>
            <a:lvl4pPr marL="163271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4pPr>
            <a:lvl5pPr marL="217694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5pPr>
            <a:lvl6pPr marL="272118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6pPr>
            <a:lvl7pPr marL="326542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7pPr>
            <a:lvl8pPr marL="380965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8pPr>
            <a:lvl9pPr marL="435389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30242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785" y="1920875"/>
            <a:ext cx="8676216" cy="5430838"/>
          </a:xfrm>
        </p:spPr>
        <p:txBody>
          <a:bodyPr/>
          <a:lstStyle>
            <a:lvl1pPr>
              <a:defRPr sz="3333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55201" y="1920875"/>
            <a:ext cx="8676218" cy="5430838"/>
          </a:xfrm>
        </p:spPr>
        <p:txBody>
          <a:bodyPr/>
          <a:lstStyle>
            <a:lvl1pPr>
              <a:defRPr sz="3333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86370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2"/>
          </a:xfrm>
        </p:spPr>
        <p:txBody>
          <a:bodyPr anchor="b"/>
          <a:lstStyle>
            <a:lvl1pPr marL="0" indent="0">
              <a:buNone/>
              <a:defRPr sz="2833" b="1"/>
            </a:lvl1pPr>
            <a:lvl2pPr marL="544237" indent="0">
              <a:buNone/>
              <a:defRPr sz="2417" b="1"/>
            </a:lvl2pPr>
            <a:lvl3pPr marL="1088473" indent="0">
              <a:buNone/>
              <a:defRPr sz="2167" b="1"/>
            </a:lvl3pPr>
            <a:lvl4pPr marL="1632711" indent="0">
              <a:buNone/>
              <a:defRPr sz="1917" b="1"/>
            </a:lvl4pPr>
            <a:lvl5pPr marL="2176947" indent="0">
              <a:buNone/>
              <a:defRPr sz="1917" b="1"/>
            </a:lvl5pPr>
            <a:lvl6pPr marL="2721184" indent="0">
              <a:buNone/>
              <a:defRPr sz="1917" b="1"/>
            </a:lvl6pPr>
            <a:lvl7pPr marL="3265420" indent="0">
              <a:buNone/>
              <a:defRPr sz="1917" b="1"/>
            </a:lvl7pPr>
            <a:lvl8pPr marL="3809657" indent="0">
              <a:buNone/>
              <a:defRPr sz="1917" b="1"/>
            </a:lvl8pPr>
            <a:lvl9pPr marL="4353894" indent="0">
              <a:buNone/>
              <a:defRPr sz="191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833"/>
            </a:lvl1pPr>
            <a:lvl2pPr>
              <a:defRPr sz="2417"/>
            </a:lvl2pPr>
            <a:lvl3pPr>
              <a:defRPr sz="2167"/>
            </a:lvl3pPr>
            <a:lvl4pPr>
              <a:defRPr sz="1917"/>
            </a:lvl4pPr>
            <a:lvl5pPr>
              <a:defRPr sz="1917"/>
            </a:lvl5pPr>
            <a:lvl6pPr>
              <a:defRPr sz="1917"/>
            </a:lvl6pPr>
            <a:lvl7pPr>
              <a:defRPr sz="1917"/>
            </a:lvl7pPr>
            <a:lvl8pPr>
              <a:defRPr sz="1917"/>
            </a:lvl8pPr>
            <a:lvl9pPr>
              <a:defRPr sz="19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833" b="1"/>
            </a:lvl1pPr>
            <a:lvl2pPr marL="544237" indent="0">
              <a:buNone/>
              <a:defRPr sz="2417" b="1"/>
            </a:lvl2pPr>
            <a:lvl3pPr marL="1088473" indent="0">
              <a:buNone/>
              <a:defRPr sz="2167" b="1"/>
            </a:lvl3pPr>
            <a:lvl4pPr marL="1632711" indent="0">
              <a:buNone/>
              <a:defRPr sz="1917" b="1"/>
            </a:lvl4pPr>
            <a:lvl5pPr marL="2176947" indent="0">
              <a:buNone/>
              <a:defRPr sz="1917" b="1"/>
            </a:lvl5pPr>
            <a:lvl6pPr marL="2721184" indent="0">
              <a:buNone/>
              <a:defRPr sz="1917" b="1"/>
            </a:lvl6pPr>
            <a:lvl7pPr marL="3265420" indent="0">
              <a:buNone/>
              <a:defRPr sz="1917" b="1"/>
            </a:lvl7pPr>
            <a:lvl8pPr marL="3809657" indent="0">
              <a:buNone/>
              <a:defRPr sz="1917" b="1"/>
            </a:lvl8pPr>
            <a:lvl9pPr marL="4353894" indent="0">
              <a:buNone/>
              <a:defRPr sz="191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833"/>
            </a:lvl1pPr>
            <a:lvl2pPr>
              <a:defRPr sz="2417"/>
            </a:lvl2pPr>
            <a:lvl3pPr>
              <a:defRPr sz="2167"/>
            </a:lvl3pPr>
            <a:lvl4pPr>
              <a:defRPr sz="1917"/>
            </a:lvl4pPr>
            <a:lvl5pPr>
              <a:defRPr sz="1917"/>
            </a:lvl5pPr>
            <a:lvl6pPr>
              <a:defRPr sz="1917"/>
            </a:lvl6pPr>
            <a:lvl7pPr>
              <a:defRPr sz="1917"/>
            </a:lvl7pPr>
            <a:lvl8pPr>
              <a:defRPr sz="1917"/>
            </a:lvl8pPr>
            <a:lvl9pPr>
              <a:defRPr sz="19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475640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46851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353250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417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833"/>
            </a:lvl1pPr>
            <a:lvl2pPr>
              <a:defRPr sz="3333"/>
            </a:lvl2pPr>
            <a:lvl3pPr>
              <a:defRPr sz="2833"/>
            </a:lvl3pPr>
            <a:lvl4pPr>
              <a:defRPr sz="2417"/>
            </a:lvl4pPr>
            <a:lvl5pPr>
              <a:defRPr sz="2417"/>
            </a:lvl5pPr>
            <a:lvl6pPr>
              <a:defRPr sz="2417"/>
            </a:lvl6pPr>
            <a:lvl7pPr>
              <a:defRPr sz="2417"/>
            </a:lvl7pPr>
            <a:lvl8pPr>
              <a:defRPr sz="2417"/>
            </a:lvl8pPr>
            <a:lvl9pPr>
              <a:defRPr sz="24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1063"/>
          </a:xfrm>
        </p:spPr>
        <p:txBody>
          <a:bodyPr/>
          <a:lstStyle>
            <a:lvl1pPr marL="0" indent="0">
              <a:buNone/>
              <a:defRPr sz="1667"/>
            </a:lvl1pPr>
            <a:lvl2pPr marL="544237" indent="0">
              <a:buNone/>
              <a:defRPr sz="1417"/>
            </a:lvl2pPr>
            <a:lvl3pPr marL="1088473" indent="0">
              <a:buNone/>
              <a:defRPr sz="1167"/>
            </a:lvl3pPr>
            <a:lvl4pPr marL="1632711" indent="0">
              <a:buNone/>
              <a:defRPr sz="1083"/>
            </a:lvl4pPr>
            <a:lvl5pPr marL="2176947" indent="0">
              <a:buNone/>
              <a:defRPr sz="1083"/>
            </a:lvl5pPr>
            <a:lvl6pPr marL="2721184" indent="0">
              <a:buNone/>
              <a:defRPr sz="1083"/>
            </a:lvl6pPr>
            <a:lvl7pPr marL="3265420" indent="0">
              <a:buNone/>
              <a:defRPr sz="1083"/>
            </a:lvl7pPr>
            <a:lvl8pPr marL="3809657" indent="0">
              <a:buNone/>
              <a:defRPr sz="1083"/>
            </a:lvl8pPr>
            <a:lvl9pPr marL="4353894" indent="0">
              <a:buNone/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49187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417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833"/>
            </a:lvl1pPr>
            <a:lvl2pPr marL="544237" indent="0">
              <a:buNone/>
              <a:defRPr sz="3333"/>
            </a:lvl2pPr>
            <a:lvl3pPr marL="1088473" indent="0">
              <a:buNone/>
              <a:defRPr sz="2833"/>
            </a:lvl3pPr>
            <a:lvl4pPr marL="1632711" indent="0">
              <a:buNone/>
              <a:defRPr sz="2417"/>
            </a:lvl4pPr>
            <a:lvl5pPr marL="2176947" indent="0">
              <a:buNone/>
              <a:defRPr sz="2417"/>
            </a:lvl5pPr>
            <a:lvl6pPr marL="2721184" indent="0">
              <a:buNone/>
              <a:defRPr sz="2417"/>
            </a:lvl6pPr>
            <a:lvl7pPr marL="3265420" indent="0">
              <a:buNone/>
              <a:defRPr sz="2417"/>
            </a:lvl7pPr>
            <a:lvl8pPr marL="3809657" indent="0">
              <a:buNone/>
              <a:defRPr sz="2417"/>
            </a:lvl8pPr>
            <a:lvl9pPr marL="4353894" indent="0">
              <a:buNone/>
              <a:defRPr sz="2417"/>
            </a:lvl9pPr>
          </a:lstStyle>
          <a:p>
            <a:endParaRPr lang="en-N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667"/>
            </a:lvl1pPr>
            <a:lvl2pPr marL="544237" indent="0">
              <a:buNone/>
              <a:defRPr sz="1417"/>
            </a:lvl2pPr>
            <a:lvl3pPr marL="1088473" indent="0">
              <a:buNone/>
              <a:defRPr sz="1167"/>
            </a:lvl3pPr>
            <a:lvl4pPr marL="1632711" indent="0">
              <a:buNone/>
              <a:defRPr sz="1083"/>
            </a:lvl4pPr>
            <a:lvl5pPr marL="2176947" indent="0">
              <a:buNone/>
              <a:defRPr sz="1083"/>
            </a:lvl5pPr>
            <a:lvl6pPr marL="2721184" indent="0">
              <a:buNone/>
              <a:defRPr sz="1083"/>
            </a:lvl6pPr>
            <a:lvl7pPr marL="3265420" indent="0">
              <a:buNone/>
              <a:defRPr sz="1083"/>
            </a:lvl7pPr>
            <a:lvl8pPr marL="3809657" indent="0">
              <a:buNone/>
              <a:defRPr sz="1083"/>
            </a:lvl8pPr>
            <a:lvl9pPr marL="4353894" indent="0">
              <a:buNone/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349050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73371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43567" y="330200"/>
            <a:ext cx="4387851" cy="70215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5785" y="330200"/>
            <a:ext cx="12964583" cy="70215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00606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FA7C9D-D83C-4484-9533-0B150B1E6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860A2-5715-4DC5-A2F4-36393F043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EB925-7612-46E3-B325-E0F2E64E2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26115-93DD-439D-AB73-B403A1B14893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83F4A-34D0-4D19-B9A4-0D24C5D73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97524-6E08-4C30-9778-5BEC932F63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F958E-C44B-42BD-9173-1DD03F7322B6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3862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49" r:id="rId2"/>
    <p:sldLayoutId id="2147483667" r:id="rId3"/>
    <p:sldLayoutId id="2147483668" r:id="rId4"/>
    <p:sldLayoutId id="2147483665" r:id="rId5"/>
    <p:sldLayoutId id="2147483669" r:id="rId6"/>
    <p:sldLayoutId id="2147483666" r:id="rId7"/>
    <p:sldLayoutId id="2147483662" r:id="rId8"/>
    <p:sldLayoutId id="2147483650" r:id="rId9"/>
    <p:sldLayoutId id="2147483660" r:id="rId10"/>
    <p:sldLayoutId id="2147483661" r:id="rId11"/>
    <p:sldLayoutId id="2147483654" r:id="rId12"/>
    <p:sldLayoutId id="2147483663" r:id="rId13"/>
    <p:sldLayoutId id="2147483664" r:id="rId14"/>
    <p:sldLayoutId id="2147483655" r:id="rId15"/>
    <p:sldLayoutId id="2147483657" r:id="rId16"/>
    <p:sldLayoutId id="214748367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64F94-506C-4A06-B0AC-2D7F48682725}" type="datetimeFigureOut">
              <a:rPr lang="en-NZ" smtClean="0"/>
              <a:t>20/08/2018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1FCA8-7922-43AF-9FC5-6FB2EF866341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2566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defTabSz="1088473" rtl="0" eaLnBrk="1" latinLnBrk="0" hangingPunct="1">
        <a:spcBef>
          <a:spcPct val="0"/>
        </a:spcBef>
        <a:buNone/>
        <a:defRPr sz="5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78" indent="-408178" algn="l" defTabSz="1088473" rtl="0" eaLnBrk="1" latinLnBrk="0" hangingPunct="1">
        <a:spcBef>
          <a:spcPct val="20000"/>
        </a:spcBef>
        <a:buFont typeface="Arial" pitchFamily="34" charset="0"/>
        <a:buChar char="•"/>
        <a:defRPr sz="3833" kern="1200">
          <a:solidFill>
            <a:schemeClr val="tx1"/>
          </a:solidFill>
          <a:latin typeface="+mn-lt"/>
          <a:ea typeface="+mn-ea"/>
          <a:cs typeface="+mn-cs"/>
        </a:defRPr>
      </a:lvl1pPr>
      <a:lvl2pPr marL="884385" indent="-340148" algn="l" defTabSz="1088473" rtl="0" eaLnBrk="1" latinLnBrk="0" hangingPunct="1">
        <a:spcBef>
          <a:spcPct val="20000"/>
        </a:spcBef>
        <a:buFont typeface="Arial" pitchFamily="34" charset="0"/>
        <a:buChar char="–"/>
        <a:defRPr sz="3333" kern="1200">
          <a:solidFill>
            <a:schemeClr val="tx1"/>
          </a:solidFill>
          <a:latin typeface="+mn-lt"/>
          <a:ea typeface="+mn-ea"/>
          <a:cs typeface="+mn-cs"/>
        </a:defRPr>
      </a:lvl2pPr>
      <a:lvl3pPr marL="1360592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833" kern="1200">
          <a:solidFill>
            <a:schemeClr val="tx1"/>
          </a:solidFill>
          <a:latin typeface="+mn-lt"/>
          <a:ea typeface="+mn-ea"/>
          <a:cs typeface="+mn-cs"/>
        </a:defRPr>
      </a:lvl3pPr>
      <a:lvl4pPr marL="1904829" indent="-272118" algn="l" defTabSz="1088473" rtl="0" eaLnBrk="1" latinLnBrk="0" hangingPunct="1">
        <a:spcBef>
          <a:spcPct val="20000"/>
        </a:spcBef>
        <a:buFont typeface="Arial" pitchFamily="34" charset="0"/>
        <a:buChar char="–"/>
        <a:defRPr sz="2417" kern="1200">
          <a:solidFill>
            <a:schemeClr val="tx1"/>
          </a:solidFill>
          <a:latin typeface="+mn-lt"/>
          <a:ea typeface="+mn-ea"/>
          <a:cs typeface="+mn-cs"/>
        </a:defRPr>
      </a:lvl4pPr>
      <a:lvl5pPr marL="2449065" indent="-272118" algn="l" defTabSz="1088473" rtl="0" eaLnBrk="1" latinLnBrk="0" hangingPunct="1">
        <a:spcBef>
          <a:spcPct val="20000"/>
        </a:spcBef>
        <a:buFont typeface="Arial" pitchFamily="34" charset="0"/>
        <a:buChar char="»"/>
        <a:defRPr sz="2417" kern="1200">
          <a:solidFill>
            <a:schemeClr val="tx1"/>
          </a:solidFill>
          <a:latin typeface="+mn-lt"/>
          <a:ea typeface="+mn-ea"/>
          <a:cs typeface="+mn-cs"/>
        </a:defRPr>
      </a:lvl5pPr>
      <a:lvl6pPr marL="2993302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6pPr>
      <a:lvl7pPr marL="3537538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7pPr>
      <a:lvl8pPr marL="4081776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8pPr>
      <a:lvl9pPr marL="4626012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1pPr>
      <a:lvl2pPr marL="544237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2pPr>
      <a:lvl3pPr marL="1088473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632711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176947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1184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65420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809657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353894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hyperlink" Target="https://www.cigre.org/GB/about/introducing-cigr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hyperlink" Target="https://www.cigre.org/GB/knowledge-programme/introduction" TargetMode="Externa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hyperlink" Target="https://www.cigre.org/GB/knowledge-programme/introductio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5" Type="http://schemas.openxmlformats.org/officeDocument/2006/relationships/hyperlink" Target="https://www.cigre.org/GB/knowledge-programme/global-events-programme" TargetMode="Externa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5" Type="http://schemas.openxmlformats.org/officeDocument/2006/relationships/hyperlink" Target="https://www.cigre.org/GB/publications/introducing-the-authoritative-source" TargetMode="Externa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6C27A-72D8-457B-A723-F18600481D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EF756-2813-4C92-852F-C68BE5F816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50277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098E7-2AEF-452E-AD56-F3C812604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4B320-BB58-4ADC-A7BB-AB9445B4A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20112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F2AA9-EC58-4706-9D9C-5D781CA0F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3A6AF-C9FD-4FA3-BEB4-AFF91039D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1758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729C34-41C5-4975-9E0D-9B2564CE5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1614348"/>
            <a:ext cx="3810000" cy="18146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3F38CF-747C-4F15-A13E-44487DAB3B6E}"/>
              </a:ext>
            </a:extLst>
          </p:cNvPr>
          <p:cNvSpPr txBox="1"/>
          <p:nvPr/>
        </p:nvSpPr>
        <p:spPr>
          <a:xfrm>
            <a:off x="3238500" y="635000"/>
            <a:ext cx="5908990" cy="656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88473"/>
            <a:r>
              <a:rPr lang="en-NZ" sz="366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Introducing CIGRE global</a:t>
            </a:r>
          </a:p>
        </p:txBody>
      </p:sp>
    </p:spTree>
    <p:extLst>
      <p:ext uri="{BB962C8B-B14F-4D97-AF65-F5344CB8AC3E}">
        <p14:creationId xmlns:p14="http://schemas.microsoft.com/office/powerpoint/2010/main" val="376486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6864" y="5079723"/>
            <a:ext cx="1467136" cy="6987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28485" y="5286573"/>
            <a:ext cx="15690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Watch the</a:t>
            </a:r>
          </a:p>
          <a:p>
            <a:pPr defTabSz="1088473"/>
            <a:r>
              <a:rPr lang="en-N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welcome video</a:t>
            </a:r>
          </a:p>
        </p:txBody>
      </p:sp>
      <p:sp>
        <p:nvSpPr>
          <p:cNvPr id="9" name="Rectangle 8"/>
          <p:cNvSpPr/>
          <p:nvPr/>
        </p:nvSpPr>
        <p:spPr>
          <a:xfrm>
            <a:off x="1269999" y="1015999"/>
            <a:ext cx="10170633" cy="338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Welcome to the world of CIGRE</a:t>
            </a:r>
          </a:p>
          <a:p>
            <a:pPr defTabSz="1088473">
              <a:buClr>
                <a:srgbClr val="006600"/>
              </a:buClr>
            </a:pPr>
            <a:r>
              <a:rPr lang="en-NZ" sz="1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 global community for the collaborative development and sharing of power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system expertise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Not for profit, established in Paris, France 1921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 long history as a key player in the development of the power system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Produces reference publications based on practical experience and analysed data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An open, engaging, fact-based culture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Connecting power systems professionals from all over the globe</a:t>
            </a:r>
          </a:p>
        </p:txBody>
      </p:sp>
      <p:pic>
        <p:nvPicPr>
          <p:cNvPr id="10" name="Picture 9" descr="SP_PPT_16x9_12.png">
            <a:hlinkClick r:id="rId4"/>
            <a:extLst>
              <a:ext uri="{FF2B5EF4-FFF2-40B4-BE49-F238E27FC236}">
                <a16:creationId xmlns:a16="http://schemas.microsoft.com/office/drawing/2014/main" id="{5526F942-7B36-43EB-8462-60FE03420C5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408" y="5224512"/>
            <a:ext cx="780077" cy="5210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F139FD-478A-43BC-9CF8-72639CE603B9}"/>
              </a:ext>
            </a:extLst>
          </p:cNvPr>
          <p:cNvSpPr txBox="1"/>
          <p:nvPr/>
        </p:nvSpPr>
        <p:spPr>
          <a:xfrm>
            <a:off x="1587260" y="45461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6864" y="5016224"/>
            <a:ext cx="1467136" cy="69877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70000" y="952501"/>
            <a:ext cx="8953500" cy="4021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A collaborative global community sharing</a:t>
            </a:r>
          </a:p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knowledge and expertise</a:t>
            </a:r>
            <a:r>
              <a:rPr lang="en-NZ" sz="1833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NZ" sz="1750" dirty="0">
              <a:solidFill>
                <a:srgbClr val="087A45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06600"/>
              </a:buClr>
            </a:pP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59 National Committees – NCs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15000 members from over 90 countries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1200+ organisations spanning the global power system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 high number of major utilities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 unique collaborative culture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Includes some of the world’s leading experts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Diverse perspectives from every corner of the globe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53365" y="5397500"/>
            <a:ext cx="1467136" cy="69877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8654485" y="5608597"/>
            <a:ext cx="1378515" cy="476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Watch a short video on</a:t>
            </a:r>
          </a:p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programme structure including a summary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270000" y="1206500"/>
            <a:ext cx="9144000" cy="2977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The world’s foremost power system knowledge development programme</a:t>
            </a:r>
            <a:r>
              <a:rPr lang="en-NZ" sz="1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06600"/>
              </a:buClr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pPr defTabSz="1088473">
              <a:spcAft>
                <a:spcPts val="500"/>
              </a:spcAft>
              <a:buClr>
                <a:srgbClr val="006600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Community experts and CIGRE bodies define strategic focus</a:t>
            </a:r>
          </a:p>
          <a:p>
            <a:pPr defTabSz="1088473">
              <a:spcAft>
                <a:spcPts val="500"/>
              </a:spcAft>
              <a:buClr>
                <a:srgbClr val="006600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Focused on key strategic themes based on key challenges, trends and issues</a:t>
            </a:r>
          </a:p>
          <a:p>
            <a:pPr defTabSz="1088473">
              <a:spcAft>
                <a:spcPts val="500"/>
              </a:spcAft>
              <a:buClr>
                <a:srgbClr val="006600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Applied to CIGRE’s 16 domains of work</a:t>
            </a:r>
          </a:p>
          <a:p>
            <a:pPr defTabSz="1088473">
              <a:spcAft>
                <a:spcPts val="500"/>
              </a:spcAft>
              <a:buClr>
                <a:srgbClr val="006600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250+ Working Groups develop the knowledge</a:t>
            </a:r>
          </a:p>
          <a:p>
            <a:pPr defTabSz="1088473">
              <a:spcAft>
                <a:spcPts val="500"/>
              </a:spcAft>
              <a:buClr>
                <a:srgbClr val="006600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Involving 1000’s of power system professionals</a:t>
            </a:r>
          </a:p>
        </p:txBody>
      </p:sp>
      <p:pic>
        <p:nvPicPr>
          <p:cNvPr id="21" name="Picture 20" descr="SP_PPT_16x9_1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42345" y="3429000"/>
            <a:ext cx="4214655" cy="1905000"/>
          </a:xfrm>
          <a:prstGeom prst="rect">
            <a:avLst/>
          </a:prstGeom>
        </p:spPr>
      </p:pic>
      <p:pic>
        <p:nvPicPr>
          <p:cNvPr id="7" name="Picture 6">
            <a:hlinkClick r:id="rId5"/>
            <a:extLst>
              <a:ext uri="{FF2B5EF4-FFF2-40B4-BE49-F238E27FC236}">
                <a16:creationId xmlns:a16="http://schemas.microsoft.com/office/drawing/2014/main" id="{4CC8176A-9253-4FFC-A78B-16322D768A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1080" y="5580750"/>
            <a:ext cx="833406" cy="5567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53365" y="5334000"/>
            <a:ext cx="1467136" cy="69877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8654485" y="5545097"/>
            <a:ext cx="1378515" cy="476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Watch a short video on</a:t>
            </a:r>
          </a:p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programme structure including a summary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270000" y="1143000"/>
            <a:ext cx="9144000" cy="1041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CIGRE’s 16 domains of work each has</a:t>
            </a:r>
          </a:p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a dedicated Study Committee</a:t>
            </a: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70000" y="2349500"/>
            <a:ext cx="3492500" cy="337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166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Group A – Equipment: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A1  Rotating electrical machines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A2  Power transformers and reactors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A3  Transmission and distribution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equipment</a:t>
            </a:r>
          </a:p>
          <a:p>
            <a:pPr defTabSz="1088473"/>
            <a:endParaRPr lang="en-NZ" sz="15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/>
            <a:r>
              <a:rPr lang="en-NZ" sz="166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Group B – Technologies: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B1  Insulated cables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B2  Overhead lines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B3  Substations and electrical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installations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B4  DC systems and power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electronics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B5  Protection and automation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62500" y="2349500"/>
            <a:ext cx="3492500" cy="3118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166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Group C – Systems: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C1  Power system development and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economics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C2  Power system operation and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control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C3  Power system environmental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performance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C4  Power system technical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performance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C5  Electricity markets and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regulation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C6  Active distribution systems and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distributed energy resources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55000" y="2349500"/>
            <a:ext cx="3492500" cy="1272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166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Group D – New materials &amp; IT: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D1  Materials and emerging test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techniques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D2  Information systems and</a:t>
            </a:r>
          </a:p>
          <a:p>
            <a:pPr defTabSz="1088473"/>
            <a:r>
              <a:rPr lang="en-NZ" sz="1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telecommunication</a:t>
            </a:r>
          </a:p>
        </p:txBody>
      </p:sp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B95A9F53-4665-4170-8894-26A6F3FD1E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5356" y="5493630"/>
            <a:ext cx="870885" cy="5817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53365" y="5524500"/>
            <a:ext cx="1467136" cy="69877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270000" y="1333500"/>
            <a:ext cx="9144000" cy="56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CIGRE’s four current strategic directions</a:t>
            </a: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97000" y="2349500"/>
            <a:ext cx="444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8473"/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Future power</a:t>
            </a:r>
          </a:p>
          <a:p>
            <a:pPr algn="ctr" defTabSz="1088473"/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systems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42000" y="2349500"/>
            <a:ext cx="444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8473"/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Environment and</a:t>
            </a:r>
          </a:p>
          <a:p>
            <a:pPr algn="ctr" defTabSz="1088473"/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sustainability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42000" y="3429000"/>
            <a:ext cx="444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8473"/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Unbiased information</a:t>
            </a:r>
          </a:p>
          <a:p>
            <a:pPr algn="ctr" defTabSz="1088473"/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 all stakeholders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97000" y="3429000"/>
            <a:ext cx="444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8473"/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Best use of</a:t>
            </a:r>
          </a:p>
          <a:p>
            <a:pPr algn="ctr" defTabSz="1088473"/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existing systems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270000" y="2032000"/>
            <a:ext cx="9080500" cy="3365500"/>
          </a:xfrm>
          <a:prstGeom prst="rect">
            <a:avLst/>
          </a:prstGeom>
          <a:solidFill>
            <a:srgbClr val="F1F0EC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473"/>
            <a:endParaRPr lang="en-NZ" sz="2167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70000" y="1206500"/>
            <a:ext cx="8953500" cy="4170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A focus on current pressing challenges:</a:t>
            </a: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06600"/>
              </a:buClr>
            </a:pP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Renewable energy sources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Growing environmental requirements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Limitations to build new transmission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infrastructures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Architecture of networks and systems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Maintaining the existing power systems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Transmission of large amounts of power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over long distances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Cyber security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Intermittency of renewable power generation</a:t>
            </a:r>
          </a:p>
        </p:txBody>
      </p:sp>
      <p:pic>
        <p:nvPicPr>
          <p:cNvPr id="16" name="Picture 15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53365" y="5397500"/>
            <a:ext cx="1467136" cy="698778"/>
          </a:xfrm>
          <a:prstGeom prst="rect">
            <a:avLst/>
          </a:prstGeom>
        </p:spPr>
      </p:pic>
      <p:pic>
        <p:nvPicPr>
          <p:cNvPr id="21" name="Picture 20" descr="SP_PPT_16x9_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1500" y="2486690"/>
            <a:ext cx="4084675" cy="23393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3500" y="889000"/>
            <a:ext cx="8953500" cy="3311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A global collaborative programme</a:t>
            </a:r>
          </a:p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and the Paris Session</a:t>
            </a: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 worldwide programme comprising 100’s of high value events run by the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Study Committees (SCs), National Committees (NCs) and other CIGRE groups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Spanning large events such as CIGRE Symposia and Colloquia and numerous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tabLst>
                <a:tab pos="266700" algn="l"/>
              </a:tabLst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	local conferences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Culminating every two years in the Paris Session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The world’s #1 global power system event, unique for its thought leadership</a:t>
            </a:r>
          </a:p>
        </p:txBody>
      </p:sp>
      <p:pic>
        <p:nvPicPr>
          <p:cNvPr id="17" name="Picture 16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53365" y="5397500"/>
            <a:ext cx="1467136" cy="69877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445500" y="5608597"/>
            <a:ext cx="1696015" cy="476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 more on the Paris Session</a:t>
            </a:r>
          </a:p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CIGRE’s collaborative</a:t>
            </a:r>
          </a:p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programme watch a video</a:t>
            </a:r>
          </a:p>
        </p:txBody>
      </p:sp>
      <p:pic>
        <p:nvPicPr>
          <p:cNvPr id="20" name="Picture 19" descr="SP_PPT_16x9_1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83500" y="5588000"/>
            <a:ext cx="762002" cy="5090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26815" y="962838"/>
            <a:ext cx="8953500" cy="3934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2800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A global collaborative programme</a:t>
            </a:r>
          </a:p>
          <a:p>
            <a:pPr defTabSz="1088473"/>
            <a:r>
              <a:rPr lang="en-NZ" sz="2800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and the Paris Session</a:t>
            </a:r>
            <a:endParaRPr lang="en-NZ" sz="2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The Paris Session at a glance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− 3500+ delegates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− 5000 industry participants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− 94+ countries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− Massive trade exhibit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−160+ working meetings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− 30+ Study Committee sessions</a:t>
            </a:r>
          </a:p>
        </p:txBody>
      </p:sp>
      <p:pic>
        <p:nvPicPr>
          <p:cNvPr id="20" name="Picture 19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5350" y="5397500"/>
            <a:ext cx="1467136" cy="69877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3828485" y="5588000"/>
            <a:ext cx="1696015" cy="476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 more on the Paris Session</a:t>
            </a:r>
          </a:p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and CIGRE’s collaborative</a:t>
            </a:r>
          </a:p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programme watch a video</a:t>
            </a:r>
          </a:p>
        </p:txBody>
      </p:sp>
      <p:pic>
        <p:nvPicPr>
          <p:cNvPr id="24" name="Picture 23" descr="SP_PPT_16x9_1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74000" y="2032000"/>
            <a:ext cx="3091185" cy="3708236"/>
          </a:xfrm>
          <a:prstGeom prst="rect">
            <a:avLst/>
          </a:prstGeom>
        </p:spPr>
      </p:pic>
      <p:pic>
        <p:nvPicPr>
          <p:cNvPr id="7" name="Picture 6" descr="SP_PPT_16x9_14.png">
            <a:hlinkClick r:id="rId5"/>
            <a:extLst>
              <a:ext uri="{FF2B5EF4-FFF2-40B4-BE49-F238E27FC236}">
                <a16:creationId xmlns:a16="http://schemas.microsoft.com/office/drawing/2014/main" id="{85E88687-B9A1-4B32-96CC-7626DD99C67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97367" y="5564036"/>
            <a:ext cx="814306" cy="54395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3500" y="5206723"/>
            <a:ext cx="1467136" cy="69877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835122" y="5397499"/>
            <a:ext cx="1569015" cy="476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 more on CIGRE’s</a:t>
            </a:r>
          </a:p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publications and reference</a:t>
            </a:r>
          </a:p>
          <a:p>
            <a:pPr defTabSz="1088473"/>
            <a:r>
              <a:rPr lang="en-NZ" sz="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materials watch a video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21144" y="952499"/>
            <a:ext cx="8953500" cy="4021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The authoritative source of power system</a:t>
            </a:r>
          </a:p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technical reference information</a:t>
            </a:r>
            <a:r>
              <a:rPr lang="en-NZ" sz="1833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14000+ technical reference documents and publications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Including 700+ comprehensive Technical Brochures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Based on practical experience and analysed data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Many used in global standards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Includes the famous CIGRE “Green Books”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100’s of technical publications added every year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All available from online library </a:t>
            </a:r>
            <a:r>
              <a:rPr lang="en-NZ" sz="2000" b="1" u="sng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e-cigre.org</a:t>
            </a:r>
          </a:p>
        </p:txBody>
      </p:sp>
      <p:pic>
        <p:nvPicPr>
          <p:cNvPr id="21" name="Picture 20" descr="SP_PPT_16x9_1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6501" y="3663350"/>
            <a:ext cx="3937000" cy="2115151"/>
          </a:xfrm>
          <a:prstGeom prst="rect">
            <a:avLst/>
          </a:prstGeom>
        </p:spPr>
      </p:pic>
      <p:pic>
        <p:nvPicPr>
          <p:cNvPr id="7" name="Picture 6" descr="SP_PPT_16x9_15.png">
            <a:hlinkClick r:id="rId5"/>
            <a:extLst>
              <a:ext uri="{FF2B5EF4-FFF2-40B4-BE49-F238E27FC236}">
                <a16:creationId xmlns:a16="http://schemas.microsoft.com/office/drawing/2014/main" id="{324E9D00-18DA-4108-AB24-9D74D483852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21256" y="5397499"/>
            <a:ext cx="713866" cy="47686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3136" y="1016001"/>
            <a:ext cx="8953500" cy="2310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Connecting power system people with the</a:t>
            </a:r>
          </a:p>
          <a:p>
            <a:pPr defTabSz="1088473"/>
            <a:r>
              <a:rPr lang="en-NZ" sz="3083" b="1" dirty="0">
                <a:solidFill>
                  <a:srgbClr val="087A45"/>
                </a:solidFill>
                <a:latin typeface="Arial" pitchFamily="34" charset="0"/>
                <a:cs typeface="Arial" pitchFamily="34" charset="0"/>
              </a:rPr>
              <a:t>knowledge and solutions they need</a:t>
            </a: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endParaRPr lang="en-NZ" sz="17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A CIGRE membership delivers demonstrable value underpinned by world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leading substance</a:t>
            </a:r>
          </a:p>
          <a:p>
            <a:pPr defTabSz="1088473">
              <a:spcAft>
                <a:spcPts val="500"/>
              </a:spcAft>
              <a:buClr>
                <a:srgbClr val="087A48"/>
              </a:buClr>
              <a:buFont typeface="Arial" pitchFamily="34" charset="0"/>
              <a:buChar char="•"/>
            </a:pPr>
            <a:r>
              <a:rPr lang="en-NZ" sz="175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From individuals through to large organisations the benefits are extensive</a:t>
            </a:r>
          </a:p>
        </p:txBody>
      </p:sp>
      <p:pic>
        <p:nvPicPr>
          <p:cNvPr id="18" name="Picture 17" descr="Logo positive with ta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96500" y="5207000"/>
            <a:ext cx="1467136" cy="698778"/>
          </a:xfrm>
          <a:prstGeom prst="rect">
            <a:avLst/>
          </a:prstGeom>
        </p:spPr>
      </p:pic>
      <p:pic>
        <p:nvPicPr>
          <p:cNvPr id="21" name="Picture 20" descr="SP_PPT_16x9_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6636" y="3810001"/>
            <a:ext cx="4415793" cy="203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 positive with ta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52817" y="5583626"/>
            <a:ext cx="1467136" cy="6987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D7228FB-8A1D-4F83-9BCE-2EE47F1E741C}"/>
              </a:ext>
            </a:extLst>
          </p:cNvPr>
          <p:cNvSpPr/>
          <p:nvPr/>
        </p:nvSpPr>
        <p:spPr>
          <a:xfrm>
            <a:off x="671715" y="788247"/>
            <a:ext cx="10848569" cy="5042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NZ" sz="2800" b="1" dirty="0">
                <a:solidFill>
                  <a:srgbClr val="007E4F"/>
                </a:solidFill>
                <a:latin typeface="Arial" pitchFamily="34" charset="0"/>
                <a:cs typeface="Arial" pitchFamily="34" charset="0"/>
              </a:rPr>
              <a:t>Nine ways CIGRE membership delivers value</a:t>
            </a:r>
            <a:endParaRPr lang="en-NZ" sz="2800" dirty="0">
              <a:solidFill>
                <a:srgbClr val="007E4F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87A48"/>
              </a:buClr>
            </a:pPr>
            <a:r>
              <a:rPr lang="en-NZ" dirty="0">
                <a:latin typeface="Arial" pitchFamily="34" charset="0"/>
                <a:cs typeface="Arial" pitchFamily="34" charset="0"/>
              </a:rPr>
              <a:t>1.  Be prepared future key trends, innovations and challenges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87A48"/>
              </a:buClr>
            </a:pPr>
            <a:r>
              <a:rPr lang="en-NZ" dirty="0">
                <a:latin typeface="Arial" pitchFamily="34" charset="0"/>
                <a:cs typeface="Arial" pitchFamily="34" charset="0"/>
              </a:rPr>
              <a:t>2.  Learn from real world experiences, lessons and successes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87A48"/>
              </a:buClr>
            </a:pPr>
            <a:r>
              <a:rPr lang="en-NZ" dirty="0">
                <a:latin typeface="Arial" pitchFamily="34" charset="0"/>
                <a:cs typeface="Arial" pitchFamily="34" charset="0"/>
              </a:rPr>
              <a:t>3.  Inform your decisions with diverse global perspectives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87A48"/>
              </a:buClr>
            </a:pPr>
            <a:r>
              <a:rPr lang="en-NZ" dirty="0">
                <a:latin typeface="Arial" pitchFamily="34" charset="0"/>
                <a:cs typeface="Arial" pitchFamily="34" charset="0"/>
              </a:rPr>
              <a:t>4.  Collaborate with your local CIGRE organisation (NC) to address local challenges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87A48"/>
              </a:buClr>
            </a:pPr>
            <a:r>
              <a:rPr lang="en-NZ" dirty="0">
                <a:latin typeface="Arial" pitchFamily="34" charset="0"/>
                <a:cs typeface="Arial" pitchFamily="34" charset="0"/>
              </a:rPr>
              <a:t>5.  Source the most authoritative reference information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87A48"/>
              </a:buClr>
            </a:pPr>
            <a:r>
              <a:rPr lang="en-NZ" dirty="0">
                <a:latin typeface="Arial" pitchFamily="34" charset="0"/>
                <a:cs typeface="Arial" pitchFamily="34" charset="0"/>
              </a:rPr>
              <a:t>6.  Get unbiased, vendor neutral, fact-based, technical solutions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87A48"/>
              </a:buClr>
            </a:pPr>
            <a:r>
              <a:rPr lang="en-NZ" dirty="0">
                <a:latin typeface="Arial" pitchFamily="34" charset="0"/>
                <a:cs typeface="Arial" pitchFamily="34" charset="0"/>
              </a:rPr>
              <a:t>7.  Gain access, at a nominal cost, to world leading experts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87A48"/>
              </a:buClr>
            </a:pPr>
            <a:r>
              <a:rPr lang="en-NZ" dirty="0">
                <a:latin typeface="Arial" pitchFamily="34" charset="0"/>
                <a:cs typeface="Arial" pitchFamily="34" charset="0"/>
              </a:rPr>
              <a:t>8.  Grow your individual and organisational skills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087A48"/>
              </a:buClr>
            </a:pPr>
            <a:r>
              <a:rPr lang="en-NZ" dirty="0">
                <a:latin typeface="Arial" pitchFamily="34" charset="0"/>
                <a:cs typeface="Arial" pitchFamily="34" charset="0"/>
              </a:rPr>
              <a:t>9.  Connect with your industry in </a:t>
            </a:r>
            <a:r>
              <a:rPr lang="en-NZ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technically-based setting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352F45-255A-4C07-8821-83D734292315}"/>
              </a:ext>
            </a:extLst>
          </p:cNvPr>
          <p:cNvSpPr/>
          <p:nvPr/>
        </p:nvSpPr>
        <p:spPr>
          <a:xfrm>
            <a:off x="10079830" y="2547152"/>
            <a:ext cx="18828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N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 more on CIGRE’s</a:t>
            </a:r>
          </a:p>
          <a:p>
            <a:pPr lvl="0" algn="ctr"/>
            <a:r>
              <a:rPr lang="en-N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Benefits ask for our</a:t>
            </a:r>
          </a:p>
          <a:p>
            <a:pPr lvl="0" algn="ctr"/>
            <a:r>
              <a:rPr lang="en-N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Info leaflet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FB0373-39C1-41E8-9B5F-D5F7227EB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974" y="3165167"/>
            <a:ext cx="1331979" cy="188976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3D7CA-1123-4410-831A-DE343A8233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5519B-A826-48B4-9E0F-FC7D0503F0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88014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AA12A-7452-4072-8085-6DD33B8F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E7244-1EFF-426D-B50A-041462BB3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79894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GREglobalEd1">
      <a:dk1>
        <a:sysClr val="windowText" lastClr="000000"/>
      </a:dk1>
      <a:lt1>
        <a:sysClr val="window" lastClr="FFFFFF"/>
      </a:lt1>
      <a:dk2>
        <a:srgbClr val="7F7F7F"/>
      </a:dk2>
      <a:lt2>
        <a:srgbClr val="DEDDD7"/>
      </a:lt2>
      <a:accent1>
        <a:srgbClr val="007E4F"/>
      </a:accent1>
      <a:accent2>
        <a:srgbClr val="41AD49"/>
      </a:accent2>
      <a:accent3>
        <a:srgbClr val="F2672D"/>
      </a:accent3>
      <a:accent4>
        <a:srgbClr val="523E6C"/>
      </a:accent4>
      <a:accent5>
        <a:srgbClr val="0FB3BD"/>
      </a:accent5>
      <a:accent6>
        <a:srgbClr val="DC1A5C"/>
      </a:accent6>
      <a:hlink>
        <a:srgbClr val="11668F"/>
      </a:hlink>
      <a:folHlink>
        <a:srgbClr val="11668F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GREglobal16_9_Ed1Aug18.potx" id="{14206CF3-A443-4ADD-A97C-3906489AF433}" vid="{B37AB673-A82E-438E-922A-39049E903BC0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770</Words>
  <Application>Microsoft Office PowerPoint</Application>
  <PresentationFormat>Widescreen</PresentationFormat>
  <Paragraphs>146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Courier New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Knox</dc:creator>
  <cp:lastModifiedBy>Colin Knox</cp:lastModifiedBy>
  <cp:revision>21</cp:revision>
  <dcterms:created xsi:type="dcterms:W3CDTF">2018-08-13T03:14:21Z</dcterms:created>
  <dcterms:modified xsi:type="dcterms:W3CDTF">2018-08-20T04:51:55Z</dcterms:modified>
</cp:coreProperties>
</file>